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88" r:id="rId8"/>
    <p:sldId id="263" r:id="rId9"/>
    <p:sldId id="267" r:id="rId10"/>
    <p:sldId id="268" r:id="rId11"/>
    <p:sldId id="283" r:id="rId12"/>
    <p:sldId id="282" r:id="rId13"/>
    <p:sldId id="291" r:id="rId14"/>
    <p:sldId id="289" r:id="rId15"/>
    <p:sldId id="269" r:id="rId16"/>
    <p:sldId id="270" r:id="rId17"/>
    <p:sldId id="272" r:id="rId18"/>
    <p:sldId id="281" r:id="rId19"/>
    <p:sldId id="284" r:id="rId20"/>
    <p:sldId id="285" r:id="rId21"/>
    <p:sldId id="290" r:id="rId22"/>
    <p:sldId id="273" r:id="rId23"/>
    <p:sldId id="274" r:id="rId24"/>
    <p:sldId id="276" r:id="rId25"/>
    <p:sldId id="277" r:id="rId26"/>
    <p:sldId id="275" r:id="rId27"/>
    <p:sldId id="278" r:id="rId28"/>
    <p:sldId id="287" r:id="rId29"/>
    <p:sldId id="279" r:id="rId30"/>
    <p:sldId id="28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正平 解" initials="正平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b\Documents\MobaXterm\slash\RemoteFiles\264516_4_7\xgb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2000"/>
              <a:t>feature select</a:t>
            </a:r>
            <a:endParaRPr lang="zh-TW" altLang="en-US" sz="20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xgb!$B$2</c:f>
              <c:strCache>
                <c:ptCount val="1"/>
                <c:pt idx="0">
                  <c:v> train_acc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xgb!$A$3:$A$21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xgb!$B$3:$B$21</c:f>
              <c:numCache>
                <c:formatCode>General</c:formatCode>
                <c:ptCount val="19"/>
                <c:pt idx="0">
                  <c:v>0.62840246543394895</c:v>
                </c:pt>
                <c:pt idx="1">
                  <c:v>0.68352490421455903</c:v>
                </c:pt>
                <c:pt idx="2">
                  <c:v>0.72028985507246301</c:v>
                </c:pt>
                <c:pt idx="3">
                  <c:v>0.75775445610528003</c:v>
                </c:pt>
                <c:pt idx="4">
                  <c:v>0.80023321672497005</c:v>
                </c:pt>
                <c:pt idx="5">
                  <c:v>0.81322671997334595</c:v>
                </c:pt>
                <c:pt idx="6">
                  <c:v>0.84124604364484401</c:v>
                </c:pt>
                <c:pt idx="7">
                  <c:v>0.84874229551890701</c:v>
                </c:pt>
                <c:pt idx="8">
                  <c:v>0.84949192070631296</c:v>
                </c:pt>
                <c:pt idx="9">
                  <c:v>0.88105947026486697</c:v>
                </c:pt>
                <c:pt idx="10">
                  <c:v>0.88117607862735303</c:v>
                </c:pt>
                <c:pt idx="11">
                  <c:v>0.88752290521405897</c:v>
                </c:pt>
                <c:pt idx="12">
                  <c:v>0.87611194402798598</c:v>
                </c:pt>
                <c:pt idx="13">
                  <c:v>0.89005497251374299</c:v>
                </c:pt>
                <c:pt idx="14">
                  <c:v>0.890604697651174</c:v>
                </c:pt>
                <c:pt idx="15">
                  <c:v>0.90178244211227698</c:v>
                </c:pt>
                <c:pt idx="16">
                  <c:v>0.90864567716141897</c:v>
                </c:pt>
                <c:pt idx="17">
                  <c:v>0.90892886889888302</c:v>
                </c:pt>
                <c:pt idx="18">
                  <c:v>0.91742462102282196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7D5-4E80-837B-6D2D0CBBC324}"/>
            </c:ext>
          </c:extLst>
        </c:ser>
        <c:ser>
          <c:idx val="1"/>
          <c:order val="1"/>
          <c:tx>
            <c:strRef>
              <c:f>xgb!$C$2</c:f>
              <c:strCache>
                <c:ptCount val="1"/>
                <c:pt idx="0">
                  <c:v> train_f1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xgb!$A$3:$A$21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xgb!$C$3:$C$21</c:f>
              <c:numCache>
                <c:formatCode>General</c:formatCode>
                <c:ptCount val="19"/>
                <c:pt idx="0">
                  <c:v>0.49148487688237402</c:v>
                </c:pt>
                <c:pt idx="1">
                  <c:v>0.55074463100428594</c:v>
                </c:pt>
                <c:pt idx="2">
                  <c:v>0.62057858986570402</c:v>
                </c:pt>
                <c:pt idx="3">
                  <c:v>0.679515406603178</c:v>
                </c:pt>
                <c:pt idx="4">
                  <c:v>0.73912863022127195</c:v>
                </c:pt>
                <c:pt idx="5">
                  <c:v>0.76116233994430005</c:v>
                </c:pt>
                <c:pt idx="6">
                  <c:v>0.79493428434047397</c:v>
                </c:pt>
                <c:pt idx="7">
                  <c:v>0.80283594945801995</c:v>
                </c:pt>
                <c:pt idx="8">
                  <c:v>0.80616004078053005</c:v>
                </c:pt>
                <c:pt idx="9">
                  <c:v>0.84730048872652597</c:v>
                </c:pt>
                <c:pt idx="10">
                  <c:v>0.84883216458546196</c:v>
                </c:pt>
                <c:pt idx="11">
                  <c:v>0.85707742765316697</c:v>
                </c:pt>
                <c:pt idx="12">
                  <c:v>0.83974076727921299</c:v>
                </c:pt>
                <c:pt idx="13">
                  <c:v>0.86100685397719001</c:v>
                </c:pt>
                <c:pt idx="14">
                  <c:v>0.85808589639935695</c:v>
                </c:pt>
                <c:pt idx="15">
                  <c:v>0.87348660520177801</c:v>
                </c:pt>
                <c:pt idx="16">
                  <c:v>0.88259870767674997</c:v>
                </c:pt>
                <c:pt idx="17">
                  <c:v>0.884159403265801</c:v>
                </c:pt>
                <c:pt idx="18">
                  <c:v>0.89300969415072995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7D5-4E80-837B-6D2D0CBBC324}"/>
            </c:ext>
          </c:extLst>
        </c:ser>
        <c:ser>
          <c:idx val="2"/>
          <c:order val="2"/>
          <c:tx>
            <c:strRef>
              <c:f>xgb!$D$2</c:f>
              <c:strCache>
                <c:ptCount val="1"/>
                <c:pt idx="0">
                  <c:v> test_acc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xgb!$A$3:$A$21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xgb!$D$3:$D$21</c:f>
              <c:numCache>
                <c:formatCode>General</c:formatCode>
                <c:ptCount val="19"/>
                <c:pt idx="0">
                  <c:v>0.65061224489795899</c:v>
                </c:pt>
                <c:pt idx="1">
                  <c:v>0.67265306122448898</c:v>
                </c:pt>
                <c:pt idx="2">
                  <c:v>0.70612244897959098</c:v>
                </c:pt>
                <c:pt idx="3">
                  <c:v>0.71183673469387698</c:v>
                </c:pt>
                <c:pt idx="4">
                  <c:v>0.76081632653061204</c:v>
                </c:pt>
                <c:pt idx="5">
                  <c:v>0.75836734693877506</c:v>
                </c:pt>
                <c:pt idx="6">
                  <c:v>0.77061224489795899</c:v>
                </c:pt>
                <c:pt idx="7">
                  <c:v>0.81306122448979501</c:v>
                </c:pt>
                <c:pt idx="8">
                  <c:v>0.77632653061224399</c:v>
                </c:pt>
                <c:pt idx="9">
                  <c:v>0.80816326530612204</c:v>
                </c:pt>
                <c:pt idx="10">
                  <c:v>0.80571428571428505</c:v>
                </c:pt>
                <c:pt idx="11">
                  <c:v>0.801632653061224</c:v>
                </c:pt>
                <c:pt idx="12">
                  <c:v>0.801632653061224</c:v>
                </c:pt>
                <c:pt idx="13">
                  <c:v>0.81224489795918298</c:v>
                </c:pt>
                <c:pt idx="14">
                  <c:v>0.81142857142857105</c:v>
                </c:pt>
                <c:pt idx="15">
                  <c:v>0.81714285714285695</c:v>
                </c:pt>
                <c:pt idx="16">
                  <c:v>0.82530612244897905</c:v>
                </c:pt>
                <c:pt idx="17">
                  <c:v>0.83836734693877502</c:v>
                </c:pt>
                <c:pt idx="18">
                  <c:v>0.826938775510204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7D5-4E80-837B-6D2D0CBBC324}"/>
            </c:ext>
          </c:extLst>
        </c:ser>
        <c:ser>
          <c:idx val="3"/>
          <c:order val="3"/>
          <c:tx>
            <c:strRef>
              <c:f>xgb!$E$2</c:f>
              <c:strCache>
                <c:ptCount val="1"/>
                <c:pt idx="0">
                  <c:v> test_f1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xgb!$A$3:$A$21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xgb!$E$3:$E$21</c:f>
              <c:numCache>
                <c:formatCode>General</c:formatCode>
                <c:ptCount val="19"/>
                <c:pt idx="0">
                  <c:v>0.50152851434632495</c:v>
                </c:pt>
                <c:pt idx="1">
                  <c:v>0.53764665855404703</c:v>
                </c:pt>
                <c:pt idx="2">
                  <c:v>0.61108467072530304</c:v>
                </c:pt>
                <c:pt idx="3">
                  <c:v>0.62509323812126705</c:v>
                </c:pt>
                <c:pt idx="4">
                  <c:v>0.66706652126368504</c:v>
                </c:pt>
                <c:pt idx="5">
                  <c:v>0.66720356874068898</c:v>
                </c:pt>
                <c:pt idx="6">
                  <c:v>0.69806931722847598</c:v>
                </c:pt>
                <c:pt idx="7">
                  <c:v>0.73287979529163305</c:v>
                </c:pt>
                <c:pt idx="8">
                  <c:v>0.705165267496207</c:v>
                </c:pt>
                <c:pt idx="9">
                  <c:v>0.736325582042059</c:v>
                </c:pt>
                <c:pt idx="10">
                  <c:v>0.73878034860534803</c:v>
                </c:pt>
                <c:pt idx="11">
                  <c:v>0.73519414685732498</c:v>
                </c:pt>
                <c:pt idx="12">
                  <c:v>0.72108179787024396</c:v>
                </c:pt>
                <c:pt idx="13">
                  <c:v>0.73789014653208995</c:v>
                </c:pt>
                <c:pt idx="14">
                  <c:v>0.74531120309732302</c:v>
                </c:pt>
                <c:pt idx="15">
                  <c:v>0.73981849309532299</c:v>
                </c:pt>
                <c:pt idx="16">
                  <c:v>0.76026199836907404</c:v>
                </c:pt>
                <c:pt idx="17">
                  <c:v>0.76646914402280797</c:v>
                </c:pt>
                <c:pt idx="18">
                  <c:v>0.74014816896570501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7D5-4E80-837B-6D2D0CBBC324}"/>
            </c:ext>
          </c:extLst>
        </c:ser>
        <c:ser>
          <c:idx val="4"/>
          <c:order val="4"/>
          <c:tx>
            <c:strRef>
              <c:f>xgb!$F$2</c:f>
              <c:strCache>
                <c:ptCount val="1"/>
                <c:pt idx="0">
                  <c:v> sensitivity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xgb!$A$3:$A$21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</c:numCache>
            </c:numRef>
          </c:xVal>
          <c:yVal>
            <c:numRef>
              <c:f>xgb!$F$3:$F$21</c:f>
              <c:numCache>
                <c:formatCode>General</c:formatCode>
                <c:ptCount val="19"/>
                <c:pt idx="0">
                  <c:v>0.50285938135938102</c:v>
                </c:pt>
                <c:pt idx="1">
                  <c:v>0.54785378438586996</c:v>
                </c:pt>
                <c:pt idx="2">
                  <c:v>0.60563502007176295</c:v>
                </c:pt>
                <c:pt idx="3">
                  <c:v>0.61917165685321096</c:v>
                </c:pt>
                <c:pt idx="4">
                  <c:v>0.66049402341174701</c:v>
                </c:pt>
                <c:pt idx="5">
                  <c:v>0.66093977939440895</c:v>
                </c:pt>
                <c:pt idx="6">
                  <c:v>0.686523130954658</c:v>
                </c:pt>
                <c:pt idx="7">
                  <c:v>0.72268141014173104</c:v>
                </c:pt>
                <c:pt idx="8">
                  <c:v>0.69659873988270904</c:v>
                </c:pt>
                <c:pt idx="9">
                  <c:v>0.72614057587063496</c:v>
                </c:pt>
                <c:pt idx="10">
                  <c:v>0.72814634042443804</c:v>
                </c:pt>
                <c:pt idx="11">
                  <c:v>0.72475321926154002</c:v>
                </c:pt>
                <c:pt idx="12">
                  <c:v>0.71332775585430797</c:v>
                </c:pt>
                <c:pt idx="13">
                  <c:v>0.72754622771643096</c:v>
                </c:pt>
                <c:pt idx="14">
                  <c:v>0.73840037737959496</c:v>
                </c:pt>
                <c:pt idx="15">
                  <c:v>0.73111391069505405</c:v>
                </c:pt>
                <c:pt idx="16">
                  <c:v>0.74898943032487297</c:v>
                </c:pt>
                <c:pt idx="17">
                  <c:v>0.76018641146103705</c:v>
                </c:pt>
                <c:pt idx="18">
                  <c:v>0.73443605610936902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7D5-4E80-837B-6D2D0CBBC3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3790176"/>
        <c:axId val="523795584"/>
      </c:scatterChart>
      <c:valAx>
        <c:axId val="523790176"/>
        <c:scaling>
          <c:orientation val="minMax"/>
          <c:max val="2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3795584"/>
        <c:crosses val="autoZero"/>
        <c:crossBetween val="midCat"/>
      </c:valAx>
      <c:valAx>
        <c:axId val="523795584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3790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90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72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24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9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6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98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47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65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20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94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188C-E9EF-4DC3-8DB8-7EA216C1CA9D}" type="datetimeFigureOut">
              <a:rPr lang="zh-TW" altLang="en-US" smtClean="0"/>
              <a:t>2018/6/16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94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1817" y="1764145"/>
            <a:ext cx="11157527" cy="2308324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 smtClean="0">
                <a:solidFill>
                  <a:schemeClr val="accent5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ASSC</a:t>
            </a:r>
          </a:p>
          <a:p>
            <a:pPr algn="ctr"/>
            <a:r>
              <a:rPr lang="en-US" altLang="zh-TW" sz="4400" dirty="0" smtClean="0">
                <a:solidFill>
                  <a:schemeClr val="accent5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Automatic Sleep Stage Classification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64507" y="3648364"/>
            <a:ext cx="7499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latin typeface="王漢宗特圓體繁" panose="02020300000000000000" pitchFamily="18" charset="-120"/>
                <a:ea typeface="王漢宗特圓體繁" panose="02020300000000000000" pitchFamily="18" charset="-120"/>
              </a:rPr>
              <a:t> </a:t>
            </a:r>
          </a:p>
          <a:p>
            <a:pPr algn="ctr"/>
            <a:r>
              <a:rPr lang="zh-TW" altLang="en-US" sz="3600" dirty="0" smtClean="0">
                <a:latin typeface="王漢宗特明體一標準" panose="02020600000000000000" pitchFamily="18" charset="-120"/>
                <a:ea typeface="王漢宗特明體一標準" panose="02020600000000000000" pitchFamily="18" charset="-120"/>
              </a:rPr>
              <a:t>解正平 劉維凱 張景程</a:t>
            </a:r>
            <a:endParaRPr lang="en-US" altLang="zh-TW" sz="3600" dirty="0" smtClean="0">
              <a:latin typeface="王漢宗特明體一標準" panose="02020600000000000000" pitchFamily="18" charset="-120"/>
              <a:ea typeface="王漢宗特明體一標準" panose="02020600000000000000" pitchFamily="18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17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Regression tree </a:t>
            </a:r>
          </a:p>
          <a:p>
            <a:r>
              <a:rPr lang="en-US" altLang="zh-TW" dirty="0" smtClean="0"/>
              <a:t>6 fold validation, </a:t>
            </a:r>
            <a:r>
              <a:rPr lang="en-US" altLang="zh-TW" dirty="0" err="1" smtClean="0"/>
              <a:t>early_stop</a:t>
            </a:r>
            <a:r>
              <a:rPr lang="en-US" altLang="zh-TW" dirty="0" smtClean="0"/>
              <a:t> = 10</a:t>
            </a:r>
          </a:p>
          <a:p>
            <a:r>
              <a:rPr lang="en-US" altLang="zh-TW" dirty="0" smtClean="0"/>
              <a:t>Feature selection </a:t>
            </a:r>
          </a:p>
          <a:p>
            <a:r>
              <a:rPr lang="en-US" altLang="zh-TW" dirty="0" smtClean="0"/>
              <a:t>Set threshold to retrain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XGB - training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87" y="1897117"/>
            <a:ext cx="4455902" cy="42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XGB - accuracy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Validation accuracy = 0.824</a:t>
            </a:r>
          </a:p>
          <a:p>
            <a:r>
              <a:rPr lang="en-US" altLang="zh-TW" dirty="0" smtClean="0"/>
              <a:t>Testing accuracy = </a:t>
            </a:r>
            <a:r>
              <a:rPr lang="en-US" altLang="zh-TW" dirty="0" smtClean="0"/>
              <a:t>0.834</a:t>
            </a:r>
            <a:endParaRPr lang="en-US" altLang="zh-TW" dirty="0" smtClean="0"/>
          </a:p>
          <a:p>
            <a:r>
              <a:rPr lang="en-US" altLang="zh-TW" dirty="0" smtClean="0"/>
              <a:t>F1 score = </a:t>
            </a:r>
            <a:r>
              <a:rPr lang="en-US" altLang="zh-TW" dirty="0" smtClean="0"/>
              <a:t>0.760</a:t>
            </a:r>
            <a:endParaRPr lang="en-US" altLang="zh-TW" dirty="0" smtClean="0"/>
          </a:p>
          <a:p>
            <a:r>
              <a:rPr lang="en-US" altLang="zh-TW" dirty="0" smtClean="0"/>
              <a:t>Sensitivity = </a:t>
            </a:r>
            <a:r>
              <a:rPr lang="en-US" altLang="zh-TW" dirty="0" smtClean="0"/>
              <a:t>0.834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[w, s1, s2, s3, R]</a:t>
            </a:r>
          </a:p>
          <a:p>
            <a:pPr marL="0" indent="0">
              <a:buNone/>
            </a:pPr>
            <a:r>
              <a:rPr lang="en-US" altLang="zh-TW" dirty="0" smtClean="0"/>
              <a:t>= </a:t>
            </a:r>
            <a:r>
              <a:rPr lang="en-US" altLang="zh-TW" dirty="0"/>
              <a:t>[</a:t>
            </a:r>
            <a:r>
              <a:rPr lang="en-US" altLang="zh-TW" dirty="0" smtClean="0"/>
              <a:t>151, 78, 452, 148, 171]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60" y="1246909"/>
            <a:ext cx="6426668" cy="48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9" y="1150373"/>
            <a:ext cx="5801784" cy="4351338"/>
          </a:xfrm>
        </p:spPr>
      </p:pic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 XGB – plot importance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4522"/>
              </p:ext>
            </p:extLst>
          </p:nvPr>
        </p:nvGraphicFramePr>
        <p:xfrm>
          <a:off x="6207392" y="3326042"/>
          <a:ext cx="5250150" cy="1854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625075">
                  <a:extLst>
                    <a:ext uri="{9D8B030D-6E8A-4147-A177-3AD203B41FA5}">
                      <a16:colId xmlns:a16="http://schemas.microsoft.com/office/drawing/2014/main" val="1855201892"/>
                    </a:ext>
                  </a:extLst>
                </a:gridCol>
                <a:gridCol w="2625075">
                  <a:extLst>
                    <a:ext uri="{9D8B030D-6E8A-4147-A177-3AD203B41FA5}">
                      <a16:colId xmlns:a16="http://schemas.microsoft.com/office/drawing/2014/main" val="184332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 smtClean="0"/>
                        <a:t>PFD (86)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 err="1" smtClean="0"/>
                        <a:t>Esisen</a:t>
                      </a:r>
                      <a:r>
                        <a:rPr lang="en-US" altLang="zh-TW" b="0" dirty="0" smtClean="0"/>
                        <a:t> </a:t>
                      </a:r>
                      <a:r>
                        <a:rPr lang="en-US" altLang="zh-TW" b="0" dirty="0" smtClean="0"/>
                        <a:t>high alpha (97)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8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DWT mean</a:t>
                      </a:r>
                      <a:r>
                        <a:rPr lang="en-US" altLang="zh-TW" baseline="0" dirty="0" smtClean="0"/>
                        <a:t> cA6/cD5 (79)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DWT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err="1" smtClean="0"/>
                        <a:t>std</a:t>
                      </a:r>
                      <a:r>
                        <a:rPr lang="en-US" altLang="zh-TW" baseline="0" dirty="0" smtClean="0"/>
                        <a:t> cA6 (70)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81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DWT</a:t>
                      </a:r>
                      <a:r>
                        <a:rPr lang="en-US" altLang="zh-TW" baseline="0" dirty="0" smtClean="0"/>
                        <a:t> mean cD4/cD3 (77)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DWT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err="1" smtClean="0"/>
                        <a:t>avgPower</a:t>
                      </a:r>
                      <a:r>
                        <a:rPr lang="en-US" altLang="zh-TW" baseline="0" dirty="0" smtClean="0"/>
                        <a:t> cA6 (71)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1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Dwt mean cD5/cD4 (78)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Hurst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baseline="0" dirty="0" smtClean="0"/>
                        <a:t>exponent(88)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98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Kurt</a:t>
                      </a:r>
                      <a:r>
                        <a:rPr lang="en-US" altLang="zh-TW" baseline="0" dirty="0" smtClean="0"/>
                        <a:t> (3)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Skew (2)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2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7379" y="24387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XGB 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– feature select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942290"/>
              </p:ext>
            </p:extLst>
          </p:nvPr>
        </p:nvGraphicFramePr>
        <p:xfrm>
          <a:off x="1984588" y="1167200"/>
          <a:ext cx="8208066" cy="442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85969"/>
              </p:ext>
            </p:extLst>
          </p:nvPr>
        </p:nvGraphicFramePr>
        <p:xfrm>
          <a:off x="2272621" y="5678320"/>
          <a:ext cx="7632000" cy="8420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2000">
                  <a:extLst>
                    <a:ext uri="{9D8B030D-6E8A-4147-A177-3AD203B41FA5}">
                      <a16:colId xmlns:a16="http://schemas.microsoft.com/office/drawing/2014/main" val="459857879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2631499858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541941682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853027533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234494534"/>
                    </a:ext>
                  </a:extLst>
                </a:gridCol>
                <a:gridCol w="1272000">
                  <a:extLst>
                    <a:ext uri="{9D8B030D-6E8A-4147-A177-3AD203B41FA5}">
                      <a16:colId xmlns:a16="http://schemas.microsoft.com/office/drawing/2014/main" val="2391658947"/>
                    </a:ext>
                  </a:extLst>
                </a:gridCol>
              </a:tblGrid>
              <a:tr h="27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Feature</a:t>
                      </a:r>
                      <a:r>
                        <a:rPr lang="en-US" altLang="zh-TW" sz="1800" u="none" strike="noStrike" baseline="0" dirty="0" smtClean="0">
                          <a:effectLst/>
                        </a:rPr>
                        <a:t> size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Train </a:t>
                      </a:r>
                      <a:r>
                        <a:rPr lang="en-US" altLang="zh-TW" sz="1800" u="none" strike="noStrike" dirty="0" err="1" smtClean="0">
                          <a:effectLst/>
                        </a:rPr>
                        <a:t>acc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Train</a:t>
                      </a:r>
                      <a:r>
                        <a:rPr lang="en-US" altLang="zh-TW" sz="1800" u="none" strike="noStrike" baseline="0" dirty="0" smtClean="0">
                          <a:effectLst/>
                        </a:rPr>
                        <a:t> f1 score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Test </a:t>
                      </a:r>
                      <a:r>
                        <a:rPr lang="en-US" altLang="zh-TW" sz="1800" u="none" strike="noStrike" dirty="0" err="1" smtClean="0">
                          <a:effectLst/>
                        </a:rPr>
                        <a:t>acc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Test</a:t>
                      </a:r>
                      <a:r>
                        <a:rPr lang="en-US" altLang="zh-TW" sz="1800" u="none" strike="noStrike" baseline="0" dirty="0" smtClean="0">
                          <a:effectLst/>
                        </a:rPr>
                        <a:t> f1 score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sensitivity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3475655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18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0.9089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0.8842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0.8384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0.7665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0.7602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96191349"/>
                  </a:ext>
                </a:extLst>
              </a:tr>
              <a:tr h="27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</a:rPr>
                        <a:t>99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0.9545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0.9411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0.8286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0.7721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 smtClean="0">
                          <a:effectLst/>
                        </a:rPr>
                        <a:t>0.7659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004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8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97024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Deep Neural Network</a:t>
            </a:r>
            <a:endParaRPr lang="en-US" altLang="zh-TW" sz="80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9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62408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How it works</a:t>
            </a:r>
            <a:r>
              <a:rPr lang="mr-IN" altLang="zh-TW" dirty="0" smtClean="0"/>
              <a:t>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439078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Convolutional Neural Network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3" y="2027582"/>
            <a:ext cx="5201627" cy="38289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0" y="1883891"/>
            <a:ext cx="6278217" cy="48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5956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CNN - model architecture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 rot="16200000">
            <a:off x="2273762" y="265335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64 Conv , 50 </a:t>
            </a:r>
            <a:endParaRPr kumimoji="1" lang="zh-TW" altLang="en-US" dirty="0"/>
          </a:p>
        </p:txBody>
      </p:sp>
      <p:sp>
        <p:nvSpPr>
          <p:cNvPr id="31" name="圓角矩形 30"/>
          <p:cNvSpPr/>
          <p:nvPr/>
        </p:nvSpPr>
        <p:spPr>
          <a:xfrm rot="16200000">
            <a:off x="2273762" y="471663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64 Conv , 400 </a:t>
            </a:r>
            <a:endParaRPr kumimoji="1" lang="zh-TW" altLang="en-US" dirty="0"/>
          </a:p>
        </p:txBody>
      </p:sp>
      <p:cxnSp>
        <p:nvCxnSpPr>
          <p:cNvPr id="40" name="肘形接點 39"/>
          <p:cNvCxnSpPr/>
          <p:nvPr/>
        </p:nvCxnSpPr>
        <p:spPr>
          <a:xfrm flipV="1">
            <a:off x="1631082" y="2885268"/>
            <a:ext cx="1166140" cy="9893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/>
          <p:nvPr/>
        </p:nvCxnSpPr>
        <p:spPr>
          <a:xfrm>
            <a:off x="1645911" y="3874576"/>
            <a:ext cx="1123404" cy="10978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圓角矩形 58"/>
          <p:cNvSpPr/>
          <p:nvPr/>
        </p:nvSpPr>
        <p:spPr>
          <a:xfrm rot="16200000">
            <a:off x="425561" y="3706700"/>
            <a:ext cx="2133195" cy="4638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</a:rPr>
              <a:t>30S EEG signal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/>
          <p:cNvCxnSpPr/>
          <p:nvPr/>
        </p:nvCxnSpPr>
        <p:spPr>
          <a:xfrm>
            <a:off x="3261049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/>
          <p:cNvCxnSpPr/>
          <p:nvPr/>
        </p:nvCxnSpPr>
        <p:spPr>
          <a:xfrm>
            <a:off x="3261049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圓角矩形 93"/>
          <p:cNvSpPr/>
          <p:nvPr/>
        </p:nvSpPr>
        <p:spPr>
          <a:xfrm rot="16200000">
            <a:off x="3156042" y="2653355"/>
            <a:ext cx="1510748" cy="463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MaxPool</a:t>
            </a:r>
            <a:r>
              <a:rPr kumimoji="1" lang="en-US" altLang="zh-TW" dirty="0" smtClean="0"/>
              <a:t>, 8 </a:t>
            </a:r>
            <a:endParaRPr kumimoji="1" lang="zh-TW" altLang="en-US" dirty="0"/>
          </a:p>
        </p:txBody>
      </p:sp>
      <p:sp>
        <p:nvSpPr>
          <p:cNvPr id="95" name="圓角矩形 94"/>
          <p:cNvSpPr/>
          <p:nvPr/>
        </p:nvSpPr>
        <p:spPr>
          <a:xfrm rot="16200000">
            <a:off x="3156042" y="4716635"/>
            <a:ext cx="1510748" cy="463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MaxPool</a:t>
            </a:r>
            <a:r>
              <a:rPr kumimoji="1" lang="en-US" altLang="zh-TW" dirty="0" smtClean="0"/>
              <a:t>, 4 </a:t>
            </a:r>
            <a:endParaRPr kumimoji="1" lang="zh-TW" altLang="en-US" dirty="0"/>
          </a:p>
        </p:txBody>
      </p:sp>
      <p:cxnSp>
        <p:nvCxnSpPr>
          <p:cNvPr id="96" name="直線箭頭接點 95"/>
          <p:cNvCxnSpPr/>
          <p:nvPr/>
        </p:nvCxnSpPr>
        <p:spPr>
          <a:xfrm>
            <a:off x="4143329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/>
          <p:cNvCxnSpPr/>
          <p:nvPr/>
        </p:nvCxnSpPr>
        <p:spPr>
          <a:xfrm>
            <a:off x="4143329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圓角矩形 97"/>
          <p:cNvSpPr/>
          <p:nvPr/>
        </p:nvSpPr>
        <p:spPr>
          <a:xfrm rot="16200000">
            <a:off x="4038321" y="265335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8 </a:t>
            </a:r>
            <a:endParaRPr kumimoji="1" lang="zh-TW" altLang="en-US" dirty="0"/>
          </a:p>
        </p:txBody>
      </p:sp>
      <p:sp>
        <p:nvSpPr>
          <p:cNvPr id="99" name="圓角矩形 98"/>
          <p:cNvSpPr/>
          <p:nvPr/>
        </p:nvSpPr>
        <p:spPr>
          <a:xfrm rot="16200000">
            <a:off x="4038321" y="471663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</a:t>
            </a:r>
            <a:r>
              <a:rPr kumimoji="1" lang="en-US" altLang="zh-TW" dirty="0"/>
              <a:t>6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cxnSp>
        <p:nvCxnSpPr>
          <p:cNvPr id="100" name="直線箭頭接點 99"/>
          <p:cNvCxnSpPr/>
          <p:nvPr/>
        </p:nvCxnSpPr>
        <p:spPr>
          <a:xfrm>
            <a:off x="5025608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5025608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01"/>
          <p:cNvSpPr/>
          <p:nvPr/>
        </p:nvSpPr>
        <p:spPr>
          <a:xfrm rot="16200000">
            <a:off x="4920600" y="265335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8 </a:t>
            </a:r>
            <a:endParaRPr kumimoji="1" lang="zh-TW" altLang="en-US" dirty="0"/>
          </a:p>
        </p:txBody>
      </p:sp>
      <p:sp>
        <p:nvSpPr>
          <p:cNvPr id="103" name="圓角矩形 102"/>
          <p:cNvSpPr/>
          <p:nvPr/>
        </p:nvSpPr>
        <p:spPr>
          <a:xfrm rot="16200000">
            <a:off x="4920600" y="471663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</a:t>
            </a:r>
            <a:r>
              <a:rPr kumimoji="1" lang="en-US" altLang="zh-TW" dirty="0"/>
              <a:t>6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cxnSp>
        <p:nvCxnSpPr>
          <p:cNvPr id="104" name="直線箭頭接點 103"/>
          <p:cNvCxnSpPr/>
          <p:nvPr/>
        </p:nvCxnSpPr>
        <p:spPr>
          <a:xfrm>
            <a:off x="5907887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/>
          <p:cNvCxnSpPr/>
          <p:nvPr/>
        </p:nvCxnSpPr>
        <p:spPr>
          <a:xfrm>
            <a:off x="5907887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圓角矩形 105"/>
          <p:cNvSpPr/>
          <p:nvPr/>
        </p:nvSpPr>
        <p:spPr>
          <a:xfrm rot="16200000">
            <a:off x="5802879" y="265335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8 </a:t>
            </a:r>
            <a:endParaRPr kumimoji="1" lang="zh-TW" altLang="en-US" dirty="0"/>
          </a:p>
        </p:txBody>
      </p:sp>
      <p:sp>
        <p:nvSpPr>
          <p:cNvPr id="107" name="圓角矩形 106"/>
          <p:cNvSpPr/>
          <p:nvPr/>
        </p:nvSpPr>
        <p:spPr>
          <a:xfrm rot="16200000">
            <a:off x="5802879" y="4716635"/>
            <a:ext cx="1510748" cy="4638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128 Conv , </a:t>
            </a:r>
            <a:r>
              <a:rPr kumimoji="1" lang="en-US" altLang="zh-TW" dirty="0"/>
              <a:t>6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cxnSp>
        <p:nvCxnSpPr>
          <p:cNvPr id="108" name="直線箭頭接點 107"/>
          <p:cNvCxnSpPr/>
          <p:nvPr/>
        </p:nvCxnSpPr>
        <p:spPr>
          <a:xfrm>
            <a:off x="6790166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/>
          <p:cNvCxnSpPr/>
          <p:nvPr/>
        </p:nvCxnSpPr>
        <p:spPr>
          <a:xfrm>
            <a:off x="6790166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圓角矩形 109"/>
          <p:cNvSpPr/>
          <p:nvPr/>
        </p:nvSpPr>
        <p:spPr>
          <a:xfrm rot="16200000">
            <a:off x="6700318" y="2653355"/>
            <a:ext cx="1510748" cy="463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MaxPool</a:t>
            </a:r>
            <a:r>
              <a:rPr kumimoji="1" lang="en-US" altLang="zh-TW" dirty="0" smtClean="0"/>
              <a:t>, 4</a:t>
            </a:r>
            <a:endParaRPr kumimoji="1" lang="zh-TW" altLang="en-US" dirty="0"/>
          </a:p>
        </p:txBody>
      </p:sp>
      <p:sp>
        <p:nvSpPr>
          <p:cNvPr id="111" name="圓角矩形 110"/>
          <p:cNvSpPr/>
          <p:nvPr/>
        </p:nvSpPr>
        <p:spPr>
          <a:xfrm rot="16200000">
            <a:off x="6700318" y="4716635"/>
            <a:ext cx="1510748" cy="463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MaxPool</a:t>
            </a:r>
            <a:r>
              <a:rPr kumimoji="1" lang="en-US" altLang="zh-TW" dirty="0" smtClean="0"/>
              <a:t>, 2</a:t>
            </a:r>
            <a:endParaRPr kumimoji="1" lang="zh-TW" altLang="en-US" dirty="0"/>
          </a:p>
        </p:txBody>
      </p:sp>
      <p:cxnSp>
        <p:nvCxnSpPr>
          <p:cNvPr id="112" name="直線箭頭接點 111"/>
          <p:cNvCxnSpPr/>
          <p:nvPr/>
        </p:nvCxnSpPr>
        <p:spPr>
          <a:xfrm>
            <a:off x="7687605" y="2872015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/>
          <p:cNvCxnSpPr/>
          <p:nvPr/>
        </p:nvCxnSpPr>
        <p:spPr>
          <a:xfrm>
            <a:off x="7687605" y="4958717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>
            <a:off x="8090561" y="2872015"/>
            <a:ext cx="0" cy="1321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>
            <a:off x="8090561" y="4045058"/>
            <a:ext cx="0" cy="913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箭頭接點 131"/>
          <p:cNvCxnSpPr/>
          <p:nvPr/>
        </p:nvCxnSpPr>
        <p:spPr>
          <a:xfrm>
            <a:off x="8090561" y="3890074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圓角矩形 132"/>
          <p:cNvSpPr/>
          <p:nvPr/>
        </p:nvSpPr>
        <p:spPr>
          <a:xfrm rot="16200000">
            <a:off x="7384826" y="3665911"/>
            <a:ext cx="2712204" cy="46382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Fully Connected, 1024</a:t>
            </a:r>
            <a:endParaRPr kumimoji="1" lang="zh-TW" altLang="en-US" dirty="0"/>
          </a:p>
        </p:txBody>
      </p:sp>
      <p:cxnSp>
        <p:nvCxnSpPr>
          <p:cNvPr id="134" name="直線箭頭接點 133"/>
          <p:cNvCxnSpPr/>
          <p:nvPr/>
        </p:nvCxnSpPr>
        <p:spPr>
          <a:xfrm>
            <a:off x="8972841" y="3892319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圓角矩形 134"/>
          <p:cNvSpPr/>
          <p:nvPr/>
        </p:nvSpPr>
        <p:spPr>
          <a:xfrm rot="16200000">
            <a:off x="9113719" y="3665911"/>
            <a:ext cx="1004806" cy="46382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FC , 5 </a:t>
            </a:r>
            <a:endParaRPr kumimoji="1" lang="zh-TW" altLang="en-US" dirty="0"/>
          </a:p>
        </p:txBody>
      </p:sp>
      <p:cxnSp>
        <p:nvCxnSpPr>
          <p:cNvPr id="136" name="直線箭頭接點 135"/>
          <p:cNvCxnSpPr/>
          <p:nvPr/>
        </p:nvCxnSpPr>
        <p:spPr>
          <a:xfrm>
            <a:off x="9836980" y="3892319"/>
            <a:ext cx="4184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圓角矩形 136"/>
          <p:cNvSpPr/>
          <p:nvPr/>
        </p:nvSpPr>
        <p:spPr>
          <a:xfrm rot="16200000">
            <a:off x="9435622" y="3706218"/>
            <a:ext cx="2133195" cy="4638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</a:rPr>
              <a:t>out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3988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CNN – input raw data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9776" r="7193" b="60959"/>
          <a:stretch/>
        </p:blipFill>
        <p:spPr>
          <a:xfrm>
            <a:off x="905163" y="2115126"/>
            <a:ext cx="10381674" cy="2606785"/>
          </a:xfrm>
        </p:spPr>
      </p:pic>
    </p:spTree>
    <p:extLst>
      <p:ext uri="{BB962C8B-B14F-4D97-AF65-F5344CB8AC3E}">
        <p14:creationId xmlns:p14="http://schemas.microsoft.com/office/powerpoint/2010/main" val="13777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 dirty="0"/>
              <a:t>Utilizes two</a:t>
            </a:r>
            <a:r>
              <a:rPr lang="zh-TW" altLang="en-US" dirty="0"/>
              <a:t> </a:t>
            </a:r>
            <a:r>
              <a:rPr lang="en-US" altLang="zh-TW" dirty="0"/>
              <a:t>CNNs with different filter sizes at the first layers.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zh-TW" sz="2800" dirty="0"/>
              <a:t>-	Extract features from raw single-channel EEG.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Small filter : capture </a:t>
            </a:r>
            <a:r>
              <a:rPr lang="en-US" altLang="zh-TW" dirty="0">
                <a:solidFill>
                  <a:srgbClr val="FF0000"/>
                </a:solidFill>
              </a:rPr>
              <a:t>temporal</a:t>
            </a:r>
            <a:r>
              <a:rPr lang="en-US" altLang="zh-TW" dirty="0"/>
              <a:t> information (certain EEG pattern)</a:t>
            </a:r>
          </a:p>
          <a:p>
            <a:pPr>
              <a:spcAft>
                <a:spcPts val="600"/>
              </a:spcAft>
            </a:pPr>
            <a:r>
              <a:rPr lang="en-US" altLang="zh-TW" dirty="0"/>
              <a:t>Large filter : capture </a:t>
            </a:r>
            <a:r>
              <a:rPr lang="en-US" altLang="zh-TW" dirty="0">
                <a:solidFill>
                  <a:srgbClr val="FF0000"/>
                </a:solidFill>
              </a:rPr>
              <a:t>frequency</a:t>
            </a:r>
            <a:r>
              <a:rPr lang="en-US" altLang="zh-TW" dirty="0"/>
              <a:t> information </a:t>
            </a:r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CNN – model description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content-hkg3-2.xx.fbcdn.net/v/t1.15752-9/35236236_1284738714991274_3911949512771371008_n.png?_nc_cat=0&amp;oh=1f0a5b7aa7aba62bb6925b25c8f7ce53&amp;oe=5BAE043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9238" r="8647" b="5627"/>
          <a:stretch/>
        </p:blipFill>
        <p:spPr bwMode="auto">
          <a:xfrm>
            <a:off x="6096000" y="4136294"/>
            <a:ext cx="4110182" cy="23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hkg3-2.xx.fbcdn.net/v/t1.15752-9/35225693_1284748431656969_1311852671996526592_n.png?_nc_cat=0&amp;oh=5c81cc5ef4a5a83262da5517d6dc48c7&amp;oe=5BB6AEF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9531" r="8233" b="6916"/>
          <a:stretch/>
        </p:blipFill>
        <p:spPr bwMode="auto">
          <a:xfrm>
            <a:off x="1366982" y="4136295"/>
            <a:ext cx="4335318" cy="23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Learning Curve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" r="5644"/>
          <a:stretch/>
        </p:blipFill>
        <p:spPr>
          <a:xfrm>
            <a:off x="448101" y="1801090"/>
            <a:ext cx="11295797" cy="4211781"/>
          </a:xfrm>
          <a:prstGeom prst="rect">
            <a:avLst/>
          </a:prstGeom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8198" y="15441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Testing accuracy : 0.86 (1720/2000)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4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Outline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99310" y="1350573"/>
            <a:ext cx="5389417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Preprocessing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err="1" smtClean="0"/>
              <a:t>XGboost</a:t>
            </a:r>
            <a:r>
              <a:rPr lang="en-US" altLang="zh-TW" sz="26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Deep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/>
              <a:t>XGB – Feature </a:t>
            </a:r>
            <a:r>
              <a:rPr lang="en-US" altLang="zh-TW" sz="2600" dirty="0" smtClean="0"/>
              <a:t>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/>
              <a:t>t</a:t>
            </a:r>
            <a:r>
              <a:rPr lang="en-US" altLang="zh-TW" sz="2600" dirty="0" smtClean="0"/>
              <a:t>ime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frequency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/>
              <a:t>t</a:t>
            </a:r>
            <a:r>
              <a:rPr lang="en-US" altLang="zh-TW" sz="2600" dirty="0" smtClean="0"/>
              <a:t>ime frequency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Complexity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XGB –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600" dirty="0"/>
          </a:p>
        </p:txBody>
      </p:sp>
      <p:sp>
        <p:nvSpPr>
          <p:cNvPr id="4" name="矩形 3"/>
          <p:cNvSpPr/>
          <p:nvPr/>
        </p:nvSpPr>
        <p:spPr>
          <a:xfrm>
            <a:off x="6096000" y="1343401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NN – Convolutional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Model description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NN –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Classification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Application – alarm clock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err="1" smtClean="0"/>
              <a:t>Mindwave</a:t>
            </a:r>
            <a:r>
              <a:rPr lang="en-US" altLang="zh-TW" sz="2600" dirty="0" smtClean="0"/>
              <a:t>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err="1" smtClean="0"/>
              <a:t>ThinkGear</a:t>
            </a:r>
            <a:r>
              <a:rPr lang="en-US" altLang="zh-TW" sz="2600" dirty="0" smtClean="0"/>
              <a:t> protocol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Package Decode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Android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App inventor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App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/>
              <a:t>Reference </a:t>
            </a:r>
          </a:p>
          <a:p>
            <a:pPr lvl="1"/>
            <a:endParaRPr lang="en-US" altLang="zh-TW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5266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NN – confusion matrix 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6" y="1150373"/>
            <a:ext cx="6885709" cy="51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97024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Application</a:t>
            </a:r>
            <a:endParaRPr lang="en-US" altLang="zh-TW" sz="80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Wake up in a comfortable mood </a:t>
            </a:r>
          </a:p>
          <a:p>
            <a:r>
              <a:rPr lang="en-US" altLang="zh-TW" dirty="0" err="1" smtClean="0"/>
              <a:t>Moitor</a:t>
            </a:r>
            <a:r>
              <a:rPr lang="en-US" altLang="zh-TW" dirty="0" smtClean="0"/>
              <a:t> sleep quality </a:t>
            </a:r>
          </a:p>
          <a:p>
            <a:r>
              <a:rPr lang="en-US" altLang="zh-TW" dirty="0" smtClean="0"/>
              <a:t>App connect to Internet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Application – alarm clock 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8" y="3100043"/>
            <a:ext cx="5602995" cy="28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Get EEG raw data</a:t>
            </a:r>
          </a:p>
          <a:p>
            <a:r>
              <a:rPr lang="en-US" altLang="zh-TW" dirty="0" smtClean="0"/>
              <a:t>AAA battery</a:t>
            </a:r>
          </a:p>
          <a:p>
            <a:r>
              <a:rPr lang="en-US" altLang="zh-TW" dirty="0"/>
              <a:t>B</a:t>
            </a:r>
            <a:r>
              <a:rPr lang="en-US" altLang="zh-TW" dirty="0" smtClean="0"/>
              <a:t>luetooth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err="1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Mindwave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 mobile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10">
            <a:extLst>
              <a:ext uri="{FF2B5EF4-FFF2-40B4-BE49-F238E27FC236}">
                <a16:creationId xmlns:a16="http://schemas.microsoft.com/office/drawing/2014/main" id="{3EAA7039-6D1A-DD4E-9B1C-C82FDC3B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4" y="2820830"/>
            <a:ext cx="5070613" cy="3505609"/>
          </a:xfrm>
          <a:prstGeom prst="rect">
            <a:avLst/>
          </a:prstGeom>
        </p:spPr>
      </p:pic>
      <p:pic>
        <p:nvPicPr>
          <p:cNvPr id="9218" name="Picture 2" descr="ãNeuroSky APP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4"/>
          <a:stretch/>
        </p:blipFill>
        <p:spPr bwMode="auto">
          <a:xfrm>
            <a:off x="7094862" y="1526673"/>
            <a:ext cx="3670873" cy="49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Value introduction</a:t>
            </a:r>
          </a:p>
          <a:p>
            <a:r>
              <a:rPr lang="en-US" altLang="zh-TW" dirty="0" smtClean="0"/>
              <a:t>Package structure</a:t>
            </a:r>
          </a:p>
          <a:p>
            <a:r>
              <a:rPr lang="en-US" altLang="zh-TW" dirty="0" smtClean="0"/>
              <a:t>Command bytes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err="1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Mindwave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 – </a:t>
            </a:r>
            <a:r>
              <a:rPr lang="en-US" altLang="zh-TW" sz="5400" dirty="0" err="1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ThinkGear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 protocol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EE363C-0F19-3740-9CEE-9E795D81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7" y="3671106"/>
            <a:ext cx="3252359" cy="16220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923B36-1596-2543-8A50-15117AE93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43" y="3370924"/>
            <a:ext cx="1055234" cy="1607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6C74EF-73A2-CC40-965B-DA6D78A14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4" y="2543799"/>
            <a:ext cx="3616286" cy="3616286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D5010D1C-A422-BB4A-AEDC-53FA8EED1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0" y="4174716"/>
            <a:ext cx="3483941" cy="19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1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header and payload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err="1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Mindwave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 – package decode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4B3B01-2FF2-B04F-883B-C4A2A9FB4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28" y="1585051"/>
            <a:ext cx="3952933" cy="4832486"/>
          </a:xfrm>
          <a:prstGeom prst="rect">
            <a:avLst/>
          </a:prstGeo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A994747E-2E1A-3744-9A11-E0DD3E2F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64" y="2587962"/>
            <a:ext cx="4138725" cy="35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Alarm at a specified time</a:t>
            </a:r>
          </a:p>
          <a:p>
            <a:r>
              <a:rPr lang="en-US" altLang="zh-TW" dirty="0" smtClean="0"/>
              <a:t>Alarm in a specified time interval</a:t>
            </a:r>
          </a:p>
          <a:p>
            <a:r>
              <a:rPr lang="en-US" altLang="zh-TW" dirty="0" smtClean="0"/>
              <a:t>Get value from cloud drive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Android App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https://scontent.ftpe9-1.fna.fbcdn.net/v/t1.15752-9/35199085_1284596031672209_3067087015666253824_n.png?_nc_cat=0&amp;oh=358584ee385561b7adffbcc0bfaecd44&amp;oe=5BADF9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59" y="1825625"/>
            <a:ext cx="2730559" cy="48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Sexagesimal</a:t>
            </a:r>
            <a:endParaRPr lang="en-US" altLang="zh-TW" dirty="0" smtClean="0"/>
          </a:p>
          <a:p>
            <a:r>
              <a:rPr lang="en-US" altLang="zh-TW" dirty="0" smtClean="0"/>
              <a:t>am. and pm.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 – App inventor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119E55-CB88-8F4D-841D-FA94AB9B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1"/>
          <a:stretch/>
        </p:blipFill>
        <p:spPr>
          <a:xfrm>
            <a:off x="5021372" y="1384689"/>
            <a:ext cx="6953963" cy="52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Special treatment at </a:t>
            </a:r>
            <a:r>
              <a:rPr lang="en-US" altLang="zh-TW" dirty="0" smtClean="0"/>
              <a:t>11 </a:t>
            </a:r>
            <a:r>
              <a:rPr lang="en-US" altLang="zh-TW" dirty="0"/>
              <a:t>pm. to 01 am.</a:t>
            </a:r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 – App inventor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51787E-E19F-2B45-BFD5-CB60DF62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1" b="53353"/>
          <a:stretch/>
        </p:blipFill>
        <p:spPr>
          <a:xfrm>
            <a:off x="838200" y="3198478"/>
            <a:ext cx="4754880" cy="28435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9369AA-251E-FB48-B6D6-B9AB8B3F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2" r="4089"/>
          <a:stretch/>
        </p:blipFill>
        <p:spPr>
          <a:xfrm>
            <a:off x="5593080" y="3176867"/>
            <a:ext cx="6492424" cy="28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app engine</a:t>
            </a:r>
          </a:p>
          <a:p>
            <a:r>
              <a:rPr lang="en-US" altLang="zh-TW" dirty="0" smtClean="0"/>
              <a:t>A Server to enable inventor access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 – </a:t>
            </a:r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 engine 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17B7542-8154-5E45-91C4-FA89EFEFD9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7828"/>
            <a:ext cx="7652007" cy="3101254"/>
          </a:xfrm>
          <a:prstGeom prst="rect">
            <a:avLst/>
          </a:prstGeo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609C1F6-66BB-3949-81E7-B5CB24F7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9"/>
          <a:stretch/>
        </p:blipFill>
        <p:spPr>
          <a:xfrm>
            <a:off x="8490207" y="1997744"/>
            <a:ext cx="3242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441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Sleep stage Classification in machine learning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Non-linear </a:t>
            </a:r>
            <a:r>
              <a:rPr lang="en-US" altLang="zh-TW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Neural network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EEG feature analysis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Application for alarm clock</a:t>
            </a:r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sz="4800" dirty="0" smtClean="0"/>
              <a:t>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Introduction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40" y="3011352"/>
            <a:ext cx="4179342" cy="24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Reference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7418" y="1361589"/>
            <a:ext cx="10557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[1]</a:t>
            </a:r>
            <a:r>
              <a:rPr lang="en-US" altLang="zh-TW" dirty="0"/>
              <a:t> </a:t>
            </a:r>
            <a:r>
              <a:rPr lang="en-US" altLang="zh-TW" dirty="0" err="1"/>
              <a:t>Alickovic</a:t>
            </a:r>
            <a:r>
              <a:rPr lang="en-US" altLang="zh-TW" dirty="0"/>
              <a:t>, </a:t>
            </a:r>
            <a:r>
              <a:rPr lang="en-US" altLang="zh-TW" dirty="0" err="1"/>
              <a:t>Emina</a:t>
            </a:r>
            <a:r>
              <a:rPr lang="en-US" altLang="zh-TW" dirty="0"/>
              <a:t>, and </a:t>
            </a:r>
            <a:r>
              <a:rPr lang="en-US" altLang="zh-TW" dirty="0" err="1"/>
              <a:t>Abdulhamit</a:t>
            </a:r>
            <a:r>
              <a:rPr lang="en-US" altLang="zh-TW" dirty="0"/>
              <a:t> </a:t>
            </a:r>
            <a:r>
              <a:rPr lang="en-US" altLang="zh-TW" dirty="0" err="1"/>
              <a:t>Subasi</a:t>
            </a:r>
            <a:r>
              <a:rPr lang="en-US" altLang="zh-TW" dirty="0"/>
              <a:t>. "Ensemble SVM method for automatic sleep stage  </a:t>
            </a:r>
            <a:r>
              <a:rPr lang="en-US" altLang="zh-TW" dirty="0" smtClean="0"/>
              <a:t> classification</a:t>
            </a:r>
            <a:r>
              <a:rPr lang="en-US" altLang="zh-TW" dirty="0"/>
              <a:t>." </a:t>
            </a:r>
            <a:r>
              <a:rPr lang="en-US" altLang="zh-TW" i="1" dirty="0"/>
              <a:t>IEEE Trans. on Instrumentation and Measurement</a:t>
            </a:r>
            <a:r>
              <a:rPr lang="en-US" altLang="zh-TW" dirty="0"/>
              <a:t> (2018</a:t>
            </a:r>
            <a:r>
              <a:rPr lang="en-US" altLang="zh-TW" dirty="0" smtClean="0"/>
              <a:t>).</a:t>
            </a:r>
          </a:p>
          <a:p>
            <a:r>
              <a:rPr lang="en-US" altLang="zh-TW" dirty="0" smtClean="0"/>
              <a:t>[2] </a:t>
            </a:r>
            <a:r>
              <a:rPr lang="en-US" altLang="zh-TW" dirty="0"/>
              <a:t>Nakamura, Takashi, et al. "Complexity science for sleep stage classification from EEG." </a:t>
            </a:r>
            <a:r>
              <a:rPr lang="en-US" altLang="zh-TW" i="1" dirty="0"/>
              <a:t>Neural Networks (IJCNN), 2017 International Joint Conference on</a:t>
            </a:r>
            <a:r>
              <a:rPr lang="en-US" altLang="zh-TW" dirty="0"/>
              <a:t>. IEEE, 2017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[3]</a:t>
            </a:r>
            <a:r>
              <a:rPr lang="en-US" altLang="zh-TW" dirty="0"/>
              <a:t> </a:t>
            </a:r>
            <a:r>
              <a:rPr lang="en-US" altLang="zh-TW" dirty="0" err="1"/>
              <a:t>Ebrahimi</a:t>
            </a:r>
            <a:r>
              <a:rPr lang="en-US" altLang="zh-TW" dirty="0"/>
              <a:t>, </a:t>
            </a:r>
            <a:r>
              <a:rPr lang="en-US" altLang="zh-TW" dirty="0" err="1"/>
              <a:t>Farideh</a:t>
            </a:r>
            <a:r>
              <a:rPr lang="en-US" altLang="zh-TW" dirty="0"/>
              <a:t>, et al. "Automatic sleep stage classification based on EEG signals by using neural networks and wavelet packet coefficients." </a:t>
            </a:r>
            <a:r>
              <a:rPr lang="en-US" altLang="zh-TW" i="1" dirty="0"/>
              <a:t>Engineering in Medicine and Biology Society, 2008. EMBS 2008. 30th Annual International Conference of the IEEE</a:t>
            </a:r>
            <a:r>
              <a:rPr lang="en-US" altLang="zh-TW" dirty="0"/>
              <a:t>. IEEE, 2008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[4]</a:t>
            </a:r>
            <a:r>
              <a:rPr lang="en-US" altLang="zh-TW" dirty="0"/>
              <a:t> </a:t>
            </a:r>
            <a:r>
              <a:rPr lang="en-US" altLang="zh-TW" dirty="0" err="1"/>
              <a:t>Aboalayon</a:t>
            </a:r>
            <a:r>
              <a:rPr lang="en-US" altLang="zh-TW" dirty="0"/>
              <a:t>, </a:t>
            </a:r>
            <a:r>
              <a:rPr lang="en-US" altLang="zh-TW" dirty="0" err="1"/>
              <a:t>Khald</a:t>
            </a:r>
            <a:r>
              <a:rPr lang="en-US" altLang="zh-TW" dirty="0"/>
              <a:t> Ali I., et al. "Sleep stage classification using EEG signal analysis: a comprehensive survey and new investigation." </a:t>
            </a:r>
            <a:r>
              <a:rPr lang="en-US" altLang="zh-TW" i="1" dirty="0"/>
              <a:t>Entropy</a:t>
            </a:r>
            <a:r>
              <a:rPr lang="en-US" altLang="zh-TW" dirty="0"/>
              <a:t> 18.9 (2016): 272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[5]</a:t>
            </a:r>
            <a:r>
              <a:rPr lang="en-US" altLang="zh-TW" dirty="0"/>
              <a:t> </a:t>
            </a:r>
            <a:r>
              <a:rPr lang="en-US" altLang="zh-TW" dirty="0" err="1"/>
              <a:t>Yulita</a:t>
            </a:r>
            <a:r>
              <a:rPr lang="en-US" altLang="zh-TW" dirty="0"/>
              <a:t>, </a:t>
            </a:r>
            <a:r>
              <a:rPr lang="en-US" altLang="zh-TW" dirty="0" err="1"/>
              <a:t>Intan</a:t>
            </a:r>
            <a:r>
              <a:rPr lang="en-US" altLang="zh-TW" dirty="0"/>
              <a:t> </a:t>
            </a:r>
            <a:r>
              <a:rPr lang="en-US" altLang="zh-TW" dirty="0" err="1"/>
              <a:t>Nurma</a:t>
            </a:r>
            <a:r>
              <a:rPr lang="en-US" altLang="zh-TW" dirty="0"/>
              <a:t>, Mohamad Ivan Fanany, and </a:t>
            </a:r>
            <a:r>
              <a:rPr lang="en-US" altLang="zh-TW" dirty="0" err="1"/>
              <a:t>Aniati</a:t>
            </a:r>
            <a:r>
              <a:rPr lang="en-US" altLang="zh-TW" dirty="0"/>
              <a:t> </a:t>
            </a:r>
            <a:r>
              <a:rPr lang="en-US" altLang="zh-TW" dirty="0" err="1"/>
              <a:t>Murni</a:t>
            </a:r>
            <a:r>
              <a:rPr lang="en-US" altLang="zh-TW" dirty="0"/>
              <a:t> </a:t>
            </a:r>
            <a:r>
              <a:rPr lang="en-US" altLang="zh-TW" dirty="0" err="1"/>
              <a:t>Arymurthy</a:t>
            </a:r>
            <a:r>
              <a:rPr lang="en-US" altLang="zh-TW" dirty="0"/>
              <a:t>. "Combining Deep Belief Networks and Bidirectional Long Short-Term Memory." </a:t>
            </a:r>
            <a:r>
              <a:rPr lang="en-US" altLang="zh-TW" i="1" dirty="0"/>
              <a:t>Proceeding of the Electrical Engineering Computer Science and Informatics</a:t>
            </a:r>
            <a:r>
              <a:rPr lang="en-US" altLang="zh-TW" dirty="0"/>
              <a:t> 4 (2017): 88-93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[6] </a:t>
            </a:r>
            <a:r>
              <a:rPr lang="en-US" altLang="zh-TW" dirty="0" err="1"/>
              <a:t>Chambon</a:t>
            </a:r>
            <a:r>
              <a:rPr lang="en-US" altLang="zh-TW" dirty="0"/>
              <a:t>, </a:t>
            </a:r>
            <a:r>
              <a:rPr lang="en-US" altLang="zh-TW" dirty="0" err="1"/>
              <a:t>Stanislas</a:t>
            </a:r>
            <a:r>
              <a:rPr lang="en-US" altLang="zh-TW" dirty="0"/>
              <a:t>, et al. "A deep learning architecture for temporal sleep stage classification using multivariate and multimodal time series." </a:t>
            </a:r>
            <a:r>
              <a:rPr lang="en-US" altLang="zh-TW" i="1" dirty="0" err="1"/>
              <a:t>arXiv</a:t>
            </a:r>
            <a:r>
              <a:rPr lang="en-US" altLang="zh-TW" i="1" dirty="0"/>
              <a:t> preprint arXiv:1707.03321</a:t>
            </a:r>
            <a:r>
              <a:rPr lang="en-US" altLang="zh-TW" dirty="0"/>
              <a:t> (2017</a:t>
            </a:r>
            <a:r>
              <a:rPr lang="en-US" altLang="zh-TW" dirty="0" smtClean="0"/>
              <a:t>).</a:t>
            </a:r>
          </a:p>
          <a:p>
            <a:r>
              <a:rPr lang="en-US" altLang="zh-TW" dirty="0" smtClean="0"/>
              <a:t>[7]</a:t>
            </a:r>
            <a:r>
              <a:rPr lang="en-US" altLang="zh-TW" dirty="0"/>
              <a:t> Zhang, </a:t>
            </a:r>
            <a:r>
              <a:rPr lang="en-US" altLang="zh-TW" dirty="0" err="1"/>
              <a:t>Junming</a:t>
            </a:r>
            <a:r>
              <a:rPr lang="en-US" altLang="zh-TW" dirty="0"/>
              <a:t>, and Yan Wu. "A New Method for Automatic Sleep Stage Classification." </a:t>
            </a:r>
            <a:r>
              <a:rPr lang="en-US" altLang="zh-TW" i="1" dirty="0"/>
              <a:t>IEEE transactions on biomedical circuits and systems</a:t>
            </a:r>
            <a:r>
              <a:rPr lang="en-US" altLang="zh-TW" dirty="0"/>
              <a:t> 11.5 (2017): 1097-1110.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2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EDF [expanded] database</a:t>
            </a:r>
          </a:p>
          <a:p>
            <a:pPr lvl="1"/>
            <a:r>
              <a:rPr lang="en-US" altLang="zh-TW" dirty="0" smtClean="0"/>
              <a:t>SC file (20 subjects 40 files)</a:t>
            </a:r>
          </a:p>
          <a:p>
            <a:pPr lvl="2"/>
            <a:r>
              <a:rPr lang="en-US" altLang="zh-TW" dirty="0" smtClean="0"/>
              <a:t>Record at home</a:t>
            </a:r>
          </a:p>
          <a:p>
            <a:pPr lvl="2"/>
            <a:r>
              <a:rPr lang="en-US" altLang="zh-TW" dirty="0" smtClean="0"/>
              <a:t>2 nights = 40 hours</a:t>
            </a:r>
          </a:p>
          <a:p>
            <a:pPr lvl="1"/>
            <a:r>
              <a:rPr lang="en-US" altLang="zh-TW" dirty="0" smtClean="0"/>
              <a:t>ST file (22 subjects 22 files)</a:t>
            </a:r>
          </a:p>
          <a:p>
            <a:pPr lvl="2"/>
            <a:r>
              <a:rPr lang="en-US" altLang="zh-TW" dirty="0" smtClean="0"/>
              <a:t>Mild difficult falling asleep</a:t>
            </a:r>
          </a:p>
          <a:p>
            <a:pPr lvl="2"/>
            <a:r>
              <a:rPr lang="en-US" altLang="zh-TW" dirty="0" smtClean="0"/>
              <a:t>Record at hospital</a:t>
            </a:r>
          </a:p>
          <a:p>
            <a:pPr lvl="2"/>
            <a:r>
              <a:rPr lang="en-US" altLang="zh-TW" dirty="0" smtClean="0"/>
              <a:t>9 hours</a:t>
            </a:r>
          </a:p>
          <a:p>
            <a:r>
              <a:rPr lang="en-US" altLang="zh-TW" dirty="0" smtClean="0"/>
              <a:t>EDF browser (.</a:t>
            </a:r>
            <a:r>
              <a:rPr lang="en-US" altLang="zh-TW" dirty="0" err="1" smtClean="0"/>
              <a:t>edf</a:t>
            </a:r>
            <a:r>
              <a:rPr lang="en-US" altLang="zh-TW" dirty="0" smtClean="0"/>
              <a:t> -&gt; .csv)</a:t>
            </a:r>
          </a:p>
          <a:p>
            <a:r>
              <a:rPr lang="en-US" altLang="zh-TW" dirty="0" smtClean="0"/>
              <a:t>hard to classify together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Data acquisition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2" descr="ãPSG sleep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456" y="2184401"/>
            <a:ext cx="4451582" cy="343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1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 epoch = 30s = 30*sampling rate(100Hz) = 3000 data</a:t>
            </a:r>
          </a:p>
          <a:p>
            <a:r>
              <a:rPr lang="en-US" altLang="zh-TW" dirty="0" smtClean="0"/>
              <a:t>Remove forward and backward epochs while not sleeping </a:t>
            </a:r>
          </a:p>
          <a:p>
            <a:r>
              <a:rPr lang="en-US" altLang="zh-TW" dirty="0" smtClean="0"/>
              <a:t>label in 6 stages [w, s1, s2, s3, s4, R]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label in 5 stages [w, s1, s2, s3, R]</a:t>
            </a:r>
          </a:p>
          <a:p>
            <a:r>
              <a:rPr lang="en-US" altLang="zh-TW" dirty="0" smtClean="0"/>
              <a:t>Select [</a:t>
            </a:r>
            <a:r>
              <a:rPr lang="en-US" altLang="zh-TW" dirty="0" err="1" smtClean="0"/>
              <a:t>Fpz-Cz</a:t>
            </a:r>
            <a:r>
              <a:rPr lang="en-US" altLang="zh-TW" dirty="0" smtClean="0"/>
              <a:t>] single EEG signal</a:t>
            </a:r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Preprocessing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ãeeg channel fpz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9882" y1="7541" x2="49882" y2="7541"/>
                        <a14:foregroundMark x1="47765" y1="17252" x2="54824" y2="22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42" y="3249976"/>
            <a:ext cx="2744862" cy="31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Xgboost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 extraction</a:t>
            </a:r>
          </a:p>
          <a:p>
            <a:pPr lvl="1"/>
            <a:r>
              <a:rPr lang="en-US" altLang="zh-TW" dirty="0" smtClean="0"/>
              <a:t>Feature selection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raining</a:t>
            </a:r>
          </a:p>
          <a:p>
            <a:r>
              <a:rPr lang="en-US" altLang="zh-TW" dirty="0" smtClean="0"/>
              <a:t>Neural Network</a:t>
            </a:r>
          </a:p>
          <a:p>
            <a:pPr lvl="1"/>
            <a:r>
              <a:rPr lang="en-US" altLang="zh-TW" dirty="0" smtClean="0"/>
              <a:t>Build model</a:t>
            </a:r>
          </a:p>
          <a:p>
            <a:pPr lvl="1"/>
            <a:r>
              <a:rPr lang="en-US" altLang="zh-TW" dirty="0" smtClean="0"/>
              <a:t>Training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Classification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7" t="559"/>
          <a:stretch/>
        </p:blipFill>
        <p:spPr>
          <a:xfrm>
            <a:off x="4941835" y="1802539"/>
            <a:ext cx="6411965" cy="43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0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970243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0" dirty="0" err="1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XGboost</a:t>
            </a:r>
            <a:endParaRPr lang="en-US" altLang="zh-TW" sz="80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Time </a:t>
            </a:r>
            <a:r>
              <a:rPr lang="en-US" altLang="zh-TW" dirty="0" smtClean="0"/>
              <a:t>analysis</a:t>
            </a:r>
          </a:p>
          <a:p>
            <a:pPr lvl="1"/>
            <a:r>
              <a:rPr lang="en-US" altLang="zh-TW" dirty="0"/>
              <a:t>Standard </a:t>
            </a:r>
            <a:r>
              <a:rPr lang="en-US" altLang="zh-TW" dirty="0" smtClean="0"/>
              <a:t>statistics</a:t>
            </a:r>
            <a:endParaRPr lang="en-US" altLang="zh-TW" dirty="0" smtClean="0"/>
          </a:p>
          <a:p>
            <a:r>
              <a:rPr lang="en-US" altLang="zh-TW" dirty="0" smtClean="0"/>
              <a:t>Frequency analysis</a:t>
            </a:r>
          </a:p>
          <a:p>
            <a:pPr lvl="1"/>
            <a:r>
              <a:rPr lang="en-US" altLang="zh-TW" dirty="0"/>
              <a:t>Power ratio for delta, theta, </a:t>
            </a:r>
            <a:r>
              <a:rPr lang="en-US" altLang="zh-TW" dirty="0" err="1"/>
              <a:t>low_alpha</a:t>
            </a:r>
            <a:r>
              <a:rPr lang="en-US" altLang="zh-TW" dirty="0"/>
              <a:t>, </a:t>
            </a:r>
            <a:r>
              <a:rPr lang="en-US" altLang="zh-TW" dirty="0" err="1"/>
              <a:t>high_alpha</a:t>
            </a:r>
            <a:r>
              <a:rPr lang="en-US" altLang="zh-TW" dirty="0"/>
              <a:t>, </a:t>
            </a:r>
            <a:r>
              <a:rPr lang="en-US" altLang="zh-TW" dirty="0" smtClean="0"/>
              <a:t>beta</a:t>
            </a:r>
            <a:endParaRPr lang="en-US" altLang="zh-TW" dirty="0" smtClean="0"/>
          </a:p>
          <a:p>
            <a:r>
              <a:rPr lang="en-US" altLang="zh-TW" dirty="0" smtClean="0"/>
              <a:t>Time </a:t>
            </a:r>
            <a:r>
              <a:rPr lang="en-US" altLang="zh-TW" dirty="0" smtClean="0"/>
              <a:t>frequency</a:t>
            </a:r>
          </a:p>
          <a:p>
            <a:pPr lvl="1"/>
            <a:r>
              <a:rPr lang="en-US" altLang="zh-TW" dirty="0" smtClean="0"/>
              <a:t>WT analysis</a:t>
            </a:r>
            <a:endParaRPr lang="en-US" altLang="zh-TW" dirty="0" smtClean="0"/>
          </a:p>
          <a:p>
            <a:r>
              <a:rPr lang="en-US" altLang="zh-TW" dirty="0" smtClean="0"/>
              <a:t>Complex </a:t>
            </a:r>
            <a:r>
              <a:rPr lang="en-US" altLang="zh-TW" dirty="0" smtClean="0"/>
              <a:t>measures</a:t>
            </a:r>
          </a:p>
          <a:p>
            <a:pPr lvl="1"/>
            <a:r>
              <a:rPr lang="en-US" altLang="zh-TW" dirty="0" smtClean="0"/>
              <a:t>entropy</a:t>
            </a:r>
            <a:endParaRPr lang="en-US" altLang="zh-TW" dirty="0" smtClean="0"/>
          </a:p>
          <a:p>
            <a:r>
              <a:rPr lang="en-US" altLang="zh-TW" dirty="0" smtClean="0"/>
              <a:t>99 features 60 hours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XGB – feature extraction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54" y="1927951"/>
            <a:ext cx="7406479" cy="44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6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Petrosian</a:t>
            </a:r>
            <a:r>
              <a:rPr lang="en-US" altLang="zh-TW" dirty="0" smtClean="0"/>
              <a:t> </a:t>
            </a:r>
            <a:r>
              <a:rPr lang="en-US" altLang="zh-TW" dirty="0"/>
              <a:t>Fractal </a:t>
            </a:r>
            <a:r>
              <a:rPr lang="en-US" altLang="zh-TW" dirty="0" smtClean="0"/>
              <a:t>Dimension</a:t>
            </a:r>
          </a:p>
          <a:p>
            <a:r>
              <a:rPr lang="en-US" altLang="zh-TW" dirty="0" err="1" smtClean="0"/>
              <a:t>Detrended</a:t>
            </a:r>
            <a:r>
              <a:rPr lang="en-US" altLang="zh-TW" dirty="0" smtClean="0"/>
              <a:t> </a:t>
            </a:r>
            <a:r>
              <a:rPr lang="en-US" altLang="zh-TW" dirty="0"/>
              <a:t>Fluctuation Analysis</a:t>
            </a:r>
          </a:p>
          <a:p>
            <a:r>
              <a:rPr lang="en-US" altLang="zh-TW" dirty="0"/>
              <a:t>Hurst exponent </a:t>
            </a:r>
            <a:endParaRPr lang="en-US" altLang="zh-TW" dirty="0" smtClean="0"/>
          </a:p>
          <a:p>
            <a:r>
              <a:rPr lang="en-US" altLang="zh-TW" dirty="0" smtClean="0"/>
              <a:t>Shannon </a:t>
            </a:r>
            <a:r>
              <a:rPr lang="en-US" altLang="zh-TW" dirty="0"/>
              <a:t>entropy </a:t>
            </a:r>
            <a:endParaRPr lang="en-US" altLang="zh-TW" dirty="0" smtClean="0"/>
          </a:p>
          <a:p>
            <a:r>
              <a:rPr lang="en-US" altLang="zh-TW" dirty="0" smtClean="0"/>
              <a:t>Spectral entropy</a:t>
            </a:r>
          </a:p>
          <a:p>
            <a:r>
              <a:rPr lang="en-US" altLang="zh-TW" dirty="0" smtClean="0"/>
              <a:t>Approximate entropy</a:t>
            </a:r>
          </a:p>
          <a:p>
            <a:r>
              <a:rPr lang="en-US" altLang="zh-TW" dirty="0" smtClean="0"/>
              <a:t>Maximum-minimum distance</a:t>
            </a:r>
          </a:p>
          <a:p>
            <a:r>
              <a:rPr lang="en-US" altLang="zh-TW" dirty="0" err="1" smtClean="0"/>
              <a:t>Energysis</a:t>
            </a:r>
            <a:r>
              <a:rPr lang="en-US" altLang="zh-TW" dirty="0" smtClean="0"/>
              <a:t> 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2270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accent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Complexity measures</a:t>
            </a:r>
            <a:endParaRPr lang="en-US" altLang="zh-TW" sz="5400" dirty="0">
              <a:solidFill>
                <a:schemeClr val="accent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ãentropy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40" y="3220898"/>
            <a:ext cx="5078776" cy="220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587</Words>
  <Application>Microsoft Office PowerPoint</Application>
  <PresentationFormat>寬螢幕</PresentationFormat>
  <Paragraphs>195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Mangal</vt:lpstr>
      <vt:lpstr>新細明體</vt:lpstr>
      <vt:lpstr>Arial</vt:lpstr>
      <vt:lpstr>Bookman Old Style</vt:lpstr>
      <vt:lpstr>Calibri</vt:lpstr>
      <vt:lpstr>Calibri Light</vt:lpstr>
      <vt:lpstr>Times New Roman</vt:lpstr>
      <vt:lpstr>王漢宗特明體一標準</vt:lpstr>
      <vt:lpstr>王漢宗特圓體繁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正平 解</dc:creator>
  <cp:lastModifiedBy>正平 解</cp:lastModifiedBy>
  <cp:revision>100</cp:revision>
  <dcterms:created xsi:type="dcterms:W3CDTF">2018-05-29T13:09:56Z</dcterms:created>
  <dcterms:modified xsi:type="dcterms:W3CDTF">2018-06-16T07:59:10Z</dcterms:modified>
</cp:coreProperties>
</file>